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www.support.vcu.edu/faculty" TargetMode="External"/><Relationship Id="rId4" Type="http://schemas.openxmlformats.org/officeDocument/2006/relationships/hyperlink" Target="http://www.support.vcu.edu/facultystaff/payrolldeduction" TargetMode="External"/><Relationship Id="rId9" Type="http://schemas.openxmlformats.org/officeDocument/2006/relationships/image" Target="../media/image5.png"/><Relationship Id="rId5" Type="http://schemas.openxmlformats.org/officeDocument/2006/relationships/hyperlink" Target="https://www.support.vcu.edu/give/payroll/vcuhealth" TargetMode="External"/><Relationship Id="rId6" Type="http://schemas.openxmlformats.org/officeDocument/2006/relationships/hyperlink" Target="http://www.support.vcu.edu/give" TargetMode="External"/><Relationship Id="rId7" Type="http://schemas.openxmlformats.org/officeDocument/2006/relationships/hyperlink" Target="mailto:andrewsmp@vcu.edu" TargetMode="External"/><Relationship Id="rId8" Type="http://schemas.openxmlformats.org/officeDocument/2006/relationships/hyperlink" Target="mailto:spainrt@vcu.edu"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t/>
            </a:r>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pic>
        <p:nvPicPr>
          <p:cNvPr descr="cc-Powerpoint-title.jpg" id="56" name="Shape 56"/>
          <p:cNvPicPr preferRelativeResize="0"/>
          <p:nvPr/>
        </p:nvPicPr>
        <p:blipFill rotWithShape="1">
          <a:blip r:embed="rId3">
            <a:alphaModFix/>
          </a:blip>
          <a:srcRect b="0" l="0" r="0" t="0"/>
          <a:stretch/>
        </p:blipFill>
        <p:spPr>
          <a:xfrm>
            <a:off x="0" y="0"/>
            <a:ext cx="9153144" cy="5148644"/>
          </a:xfrm>
          <a:prstGeom prst="rect">
            <a:avLst/>
          </a:prstGeom>
          <a:noFill/>
          <a:ln>
            <a:noFill/>
          </a:ln>
        </p:spPr>
      </p:pic>
      <p:pic>
        <p:nvPicPr>
          <p:cNvPr id="57" name="Shape 57"/>
          <p:cNvPicPr preferRelativeResize="0"/>
          <p:nvPr/>
        </p:nvPicPr>
        <p:blipFill rotWithShape="1">
          <a:blip r:embed="rId4">
            <a:alphaModFix/>
          </a:blip>
          <a:srcRect b="0" l="0" r="0" t="0"/>
          <a:stretch/>
        </p:blipFill>
        <p:spPr>
          <a:xfrm>
            <a:off x="96253" y="3026429"/>
            <a:ext cx="5558589" cy="463216"/>
          </a:xfrm>
          <a:prstGeom prst="rect">
            <a:avLst/>
          </a:prstGeom>
          <a:noFill/>
          <a:ln>
            <a:noFill/>
          </a:ln>
        </p:spPr>
      </p:pic>
      <p:sp>
        <p:nvSpPr>
          <p:cNvPr id="58" name="Shape 58"/>
          <p:cNvSpPr txBox="1"/>
          <p:nvPr/>
        </p:nvSpPr>
        <p:spPr>
          <a:xfrm>
            <a:off x="269373" y="3489645"/>
            <a:ext cx="6400800" cy="1314300"/>
          </a:xfrm>
          <a:prstGeom prst="rect">
            <a:avLst/>
          </a:prstGeom>
          <a:noFill/>
          <a:ln>
            <a:noFill/>
          </a:ln>
        </p:spPr>
        <p:txBody>
          <a:bodyPr anchorCtr="0" anchor="t" bIns="45700" lIns="91425" spcFirstLastPara="1" rIns="91425" wrap="square" tIns="45700">
            <a:noAutofit/>
          </a:bodyPr>
          <a:lstStyle/>
          <a:p>
            <a:pPr indent="0" lvl="0" marL="0" rtl="0">
              <a:spcBef>
                <a:spcPts val="0"/>
              </a:spcBef>
              <a:spcAft>
                <a:spcPts val="0"/>
              </a:spcAft>
              <a:buNone/>
            </a:pPr>
            <a:r>
              <a:rPr b="1" lang="en" sz="1800">
                <a:solidFill>
                  <a:srgbClr val="888888"/>
                </a:solidFill>
                <a:latin typeface="Calibri"/>
                <a:ea typeface="Calibri"/>
                <a:cs typeface="Calibri"/>
                <a:sym typeface="Calibri"/>
              </a:rPr>
              <a:t>VCU’s Employee Giving Campaign</a:t>
            </a:r>
            <a:endParaRPr sz="3200">
              <a:solidFill>
                <a:srgbClr val="888888"/>
              </a:solidFill>
              <a:latin typeface="Calibri"/>
              <a:ea typeface="Calibri"/>
              <a:cs typeface="Calibri"/>
              <a:sym typeface="Calibri"/>
            </a:endParaRPr>
          </a:p>
          <a:p>
            <a:pPr indent="0" lvl="0" marL="0" rtl="0">
              <a:spcBef>
                <a:spcPts val="360"/>
              </a:spcBef>
              <a:spcAft>
                <a:spcPts val="0"/>
              </a:spcAft>
              <a:buNone/>
            </a:pPr>
            <a:r>
              <a:rPr b="1" lang="en" sz="1800">
                <a:solidFill>
                  <a:srgbClr val="888888"/>
                </a:solidFill>
                <a:latin typeface="Calibri"/>
                <a:ea typeface="Calibri"/>
                <a:cs typeface="Calibri"/>
                <a:sym typeface="Calibri"/>
              </a:rPr>
              <a:t>April 3</a:t>
            </a:r>
            <a:r>
              <a:rPr b="1" lang="en" sz="1800">
                <a:solidFill>
                  <a:srgbClr val="888888"/>
                </a:solidFill>
                <a:latin typeface="Calibri"/>
                <a:ea typeface="Calibri"/>
                <a:cs typeface="Calibri"/>
                <a:sym typeface="Calibri"/>
              </a:rPr>
              <a:t>, 2018</a:t>
            </a:r>
            <a:endParaRPr b="1" sz="1800">
              <a:solidFill>
                <a:srgbClr val="888888"/>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Clr>
                <a:srgbClr val="000000"/>
              </a:buClr>
              <a:buFont typeface="Arial"/>
              <a:buNone/>
            </a:pPr>
            <a:r>
              <a:rPr b="1" lang="en" sz="2400">
                <a:solidFill>
                  <a:srgbClr val="FEB300"/>
                </a:solidFill>
                <a:latin typeface="Calibri"/>
                <a:ea typeface="Calibri"/>
                <a:cs typeface="Calibri"/>
                <a:sym typeface="Calibri"/>
              </a:rPr>
              <a:t>Purpose</a:t>
            </a:r>
            <a:endParaRPr sz="1400">
              <a:solidFill>
                <a:srgbClr val="000000"/>
              </a:solidFill>
            </a:endParaRPr>
          </a:p>
          <a:p>
            <a:pPr indent="0" lvl="0" marL="0" rtl="0">
              <a:lnSpc>
                <a:spcPct val="100000"/>
              </a:lnSpc>
              <a:spcBef>
                <a:spcPts val="0"/>
              </a:spcBef>
              <a:spcAft>
                <a:spcPts val="0"/>
              </a:spcAft>
              <a:buClr>
                <a:srgbClr val="000000"/>
              </a:buClr>
              <a:buFont typeface="Arial"/>
              <a:buNone/>
            </a:pPr>
            <a:r>
              <a:t/>
            </a:r>
            <a:endParaRPr b="1">
              <a:solidFill>
                <a:srgbClr val="FEB300"/>
              </a:solidFill>
              <a:latin typeface="Calibri"/>
              <a:ea typeface="Calibri"/>
              <a:cs typeface="Calibri"/>
              <a:sym typeface="Calibri"/>
            </a:endParaRPr>
          </a:p>
          <a:p>
            <a:pPr indent="-285750" lvl="0" marL="285750" rtl="0">
              <a:lnSpc>
                <a:spcPct val="100000"/>
              </a:lnSpc>
              <a:spcBef>
                <a:spcPts val="0"/>
              </a:spcBef>
              <a:spcAft>
                <a:spcPts val="0"/>
              </a:spcAft>
              <a:buClr>
                <a:srgbClr val="000000"/>
              </a:buClr>
              <a:buSzPts val="1800"/>
              <a:buChar char="•"/>
            </a:pPr>
            <a:r>
              <a:rPr lang="en">
                <a:solidFill>
                  <a:srgbClr val="000000"/>
                </a:solidFill>
                <a:latin typeface="Calibri"/>
                <a:ea typeface="Calibri"/>
                <a:cs typeface="Calibri"/>
                <a:sym typeface="Calibri"/>
              </a:rPr>
              <a:t>This campaign is an initiative to promote philanthropy among faculty, staff, retirees, team members and caregivers of VCU and VCU Health.</a:t>
            </a:r>
            <a:endParaRPr sz="1400">
              <a:solidFill>
                <a:srgbClr val="000000"/>
              </a:solidFill>
            </a:endParaRPr>
          </a:p>
          <a:p>
            <a:pPr indent="-171450" lvl="0" marL="285750" rtl="0">
              <a:lnSpc>
                <a:spcPct val="100000"/>
              </a:lnSpc>
              <a:spcBef>
                <a:spcPts val="0"/>
              </a:spcBef>
              <a:spcAft>
                <a:spcPts val="0"/>
              </a:spcAft>
              <a:buClr>
                <a:srgbClr val="000000"/>
              </a:buClr>
              <a:buSzPts val="1800"/>
              <a:buFont typeface="Arial"/>
              <a:buNone/>
            </a:pPr>
            <a:r>
              <a:t/>
            </a:r>
            <a:endParaRPr>
              <a:solidFill>
                <a:srgbClr val="000000"/>
              </a:solidFill>
              <a:latin typeface="Calibri"/>
              <a:ea typeface="Calibri"/>
              <a:cs typeface="Calibri"/>
              <a:sym typeface="Calibri"/>
            </a:endParaRPr>
          </a:p>
          <a:p>
            <a:pPr indent="-285750" lvl="0" marL="285750" rtl="0">
              <a:lnSpc>
                <a:spcPct val="100000"/>
              </a:lnSpc>
              <a:spcBef>
                <a:spcPts val="0"/>
              </a:spcBef>
              <a:spcAft>
                <a:spcPts val="0"/>
              </a:spcAft>
              <a:buClr>
                <a:srgbClr val="000000"/>
              </a:buClr>
              <a:buSzPts val="1800"/>
              <a:buChar char="•"/>
            </a:pPr>
            <a:r>
              <a:rPr lang="en">
                <a:solidFill>
                  <a:srgbClr val="000000"/>
                </a:solidFill>
                <a:latin typeface="Calibri"/>
                <a:ea typeface="Calibri"/>
                <a:cs typeface="Calibri"/>
                <a:sym typeface="Calibri"/>
              </a:rPr>
              <a:t>Giving back is an opportunity for employees to say “I BELIEVE” in VCU and VCU Health.</a:t>
            </a:r>
            <a:endParaRPr sz="1400">
              <a:solidFill>
                <a:srgbClr val="000000"/>
              </a:solidFill>
            </a:endParaRPr>
          </a:p>
          <a:p>
            <a:pPr indent="-171450" lvl="0" marL="285750" rtl="0">
              <a:lnSpc>
                <a:spcPct val="100000"/>
              </a:lnSpc>
              <a:spcBef>
                <a:spcPts val="0"/>
              </a:spcBef>
              <a:spcAft>
                <a:spcPts val="0"/>
              </a:spcAft>
              <a:buClr>
                <a:srgbClr val="000000"/>
              </a:buClr>
              <a:buSzPts val="1800"/>
              <a:buFont typeface="Arial"/>
              <a:buNone/>
            </a:pPr>
            <a:r>
              <a:t/>
            </a:r>
            <a:endParaRPr>
              <a:solidFill>
                <a:srgbClr val="000000"/>
              </a:solidFill>
              <a:latin typeface="Calibri"/>
              <a:ea typeface="Calibri"/>
              <a:cs typeface="Calibri"/>
              <a:sym typeface="Calibri"/>
            </a:endParaRPr>
          </a:p>
          <a:p>
            <a:pPr indent="-285750" lvl="0" marL="285750" rtl="0">
              <a:lnSpc>
                <a:spcPct val="100000"/>
              </a:lnSpc>
              <a:spcBef>
                <a:spcPts val="0"/>
              </a:spcBef>
              <a:spcAft>
                <a:spcPts val="0"/>
              </a:spcAft>
              <a:buClr>
                <a:srgbClr val="000000"/>
              </a:buClr>
              <a:buSzPts val="1800"/>
              <a:buChar char="•"/>
            </a:pPr>
            <a:r>
              <a:rPr lang="en">
                <a:solidFill>
                  <a:srgbClr val="000000"/>
                </a:solidFill>
                <a:latin typeface="Calibri"/>
                <a:ea typeface="Calibri"/>
                <a:cs typeface="Calibri"/>
                <a:sym typeface="Calibri"/>
              </a:rPr>
              <a:t>Participation from dedicated employees demonstrates that the university is one of the best investments for a potential donor’s philanthropic support. </a:t>
            </a:r>
            <a:endParaRPr sz="1400">
              <a:solidFill>
                <a:srgbClr val="000000"/>
              </a:solidFill>
            </a:endParaRPr>
          </a:p>
          <a:p>
            <a:pPr indent="-171450" lvl="0" marL="285750" rtl="0">
              <a:lnSpc>
                <a:spcPct val="100000"/>
              </a:lnSpc>
              <a:spcBef>
                <a:spcPts val="0"/>
              </a:spcBef>
              <a:spcAft>
                <a:spcPts val="0"/>
              </a:spcAft>
              <a:buClr>
                <a:srgbClr val="000000"/>
              </a:buClr>
              <a:buSzPts val="1800"/>
              <a:buFont typeface="Arial"/>
              <a:buNone/>
            </a:pPr>
            <a:r>
              <a:t/>
            </a:r>
            <a:endParaRPr>
              <a:solidFill>
                <a:srgbClr val="000000"/>
              </a:solidFill>
              <a:latin typeface="Calibri"/>
              <a:ea typeface="Calibri"/>
              <a:cs typeface="Calibri"/>
              <a:sym typeface="Calibri"/>
            </a:endParaRPr>
          </a:p>
          <a:p>
            <a:pPr indent="-285750" lvl="0" marL="285750" rtl="0">
              <a:lnSpc>
                <a:spcPct val="100000"/>
              </a:lnSpc>
              <a:spcBef>
                <a:spcPts val="0"/>
              </a:spcBef>
              <a:spcAft>
                <a:spcPts val="0"/>
              </a:spcAft>
              <a:buClr>
                <a:srgbClr val="000000"/>
              </a:buClr>
              <a:buSzPts val="1800"/>
              <a:buChar char="•"/>
            </a:pPr>
            <a:r>
              <a:rPr lang="en">
                <a:solidFill>
                  <a:srgbClr val="000000"/>
                </a:solidFill>
                <a:latin typeface="Calibri"/>
                <a:ea typeface="Calibri"/>
                <a:cs typeface="Calibri"/>
                <a:sym typeface="Calibri"/>
              </a:rPr>
              <a:t>When </a:t>
            </a:r>
            <a:r>
              <a:rPr lang="en" u="sng">
                <a:solidFill>
                  <a:srgbClr val="000000"/>
                </a:solidFill>
                <a:latin typeface="Calibri"/>
                <a:ea typeface="Calibri"/>
                <a:cs typeface="Calibri"/>
                <a:sym typeface="Calibri"/>
              </a:rPr>
              <a:t>we</a:t>
            </a:r>
            <a:r>
              <a:rPr lang="en">
                <a:solidFill>
                  <a:srgbClr val="000000"/>
                </a:solidFill>
                <a:latin typeface="Calibri"/>
                <a:ea typeface="Calibri"/>
                <a:cs typeface="Calibri"/>
                <a:sym typeface="Calibri"/>
              </a:rPr>
              <a:t> give, we inspire others to give. </a:t>
            </a:r>
            <a:endParaRPr sz="1400">
              <a:solidFill>
                <a:srgbClr val="000000"/>
              </a:solidFill>
            </a:endParaRPr>
          </a:p>
          <a:p>
            <a:pPr indent="0" lvl="0" marL="0" rtl="0">
              <a:lnSpc>
                <a:spcPct val="100000"/>
              </a:lnSpc>
              <a:spcBef>
                <a:spcPts val="0"/>
              </a:spcBef>
              <a:spcAft>
                <a:spcPts val="0"/>
              </a:spcAft>
              <a:buClr>
                <a:srgbClr val="000000"/>
              </a:buClr>
              <a:buFont typeface="Arial"/>
              <a:buNone/>
            </a:pPr>
            <a:r>
              <a:t/>
            </a:r>
            <a:endParaRPr>
              <a:solidFill>
                <a:srgbClr val="000000"/>
              </a:solidFill>
              <a:latin typeface="Calibri"/>
              <a:ea typeface="Calibri"/>
              <a:cs typeface="Calibri"/>
              <a:sym typeface="Calibri"/>
            </a:endParaRPr>
          </a:p>
          <a:p>
            <a:pPr indent="0" lvl="0" marL="0" rtl="0">
              <a:lnSpc>
                <a:spcPct val="100000"/>
              </a:lnSpc>
              <a:spcBef>
                <a:spcPts val="0"/>
              </a:spcBef>
              <a:spcAft>
                <a:spcPts val="0"/>
              </a:spcAft>
              <a:buClr>
                <a:srgbClr val="000000"/>
              </a:buClr>
              <a:buFont typeface="Arial"/>
              <a:buNone/>
            </a:pPr>
            <a:r>
              <a:t/>
            </a:r>
            <a:endParaRPr>
              <a:solidFill>
                <a:srgbClr val="000000"/>
              </a:solidFill>
              <a:latin typeface="Calibri"/>
              <a:ea typeface="Calibri"/>
              <a:cs typeface="Calibri"/>
              <a:sym typeface="Calibri"/>
            </a:endParaRPr>
          </a:p>
          <a:p>
            <a:pPr indent="0" lvl="0" marL="0" rtl="0">
              <a:lnSpc>
                <a:spcPct val="100000"/>
              </a:lnSpc>
              <a:spcBef>
                <a:spcPts val="0"/>
              </a:spcBef>
              <a:spcAft>
                <a:spcPts val="0"/>
              </a:spcAft>
              <a:buClr>
                <a:srgbClr val="000000"/>
              </a:buClr>
              <a:buFont typeface="Arial"/>
              <a:buNone/>
            </a:pPr>
            <a:r>
              <a:rPr lang="en">
                <a:solidFill>
                  <a:srgbClr val="000000"/>
                </a:solidFill>
                <a:latin typeface="Calibri"/>
                <a:ea typeface="Calibri"/>
                <a:cs typeface="Calibri"/>
                <a:sym typeface="Calibri"/>
              </a:rPr>
              <a:t> </a:t>
            </a:r>
            <a:endParaRPr sz="1400">
              <a:solidFill>
                <a:srgbClr val="000000"/>
              </a:solidFill>
            </a:endParaRPr>
          </a:p>
          <a:p>
            <a:pPr indent="0" lvl="0" marL="0">
              <a:spcBef>
                <a:spcPts val="0"/>
              </a:spcBef>
              <a:spcAft>
                <a:spcPts val="1600"/>
              </a:spcAft>
              <a:buNone/>
            </a:pPr>
            <a:r>
              <a:t/>
            </a:r>
            <a:endParaRPr/>
          </a:p>
        </p:txBody>
      </p:sp>
      <p:pic>
        <p:nvPicPr>
          <p:cNvPr id="64" name="Shape 64"/>
          <p:cNvPicPr preferRelativeResize="0"/>
          <p:nvPr/>
        </p:nvPicPr>
        <p:blipFill rotWithShape="1">
          <a:blip r:embed="rId3">
            <a:alphaModFix/>
          </a:blip>
          <a:srcRect b="0" l="0" r="0" t="0"/>
          <a:stretch/>
        </p:blipFill>
        <p:spPr>
          <a:xfrm>
            <a:off x="1111391" y="267201"/>
            <a:ext cx="6414362" cy="534530"/>
          </a:xfrm>
          <a:prstGeom prst="rect">
            <a:avLst/>
          </a:prstGeom>
          <a:noFill/>
          <a:ln>
            <a:noFill/>
          </a:ln>
        </p:spPr>
      </p:pic>
      <p:pic>
        <p:nvPicPr>
          <p:cNvPr id="65" name="Shape 65"/>
          <p:cNvPicPr preferRelativeResize="0"/>
          <p:nvPr/>
        </p:nvPicPr>
        <p:blipFill rotWithShape="1">
          <a:blip r:embed="rId4">
            <a:alphaModFix/>
          </a:blip>
          <a:srcRect b="0" l="0" r="0" t="0"/>
          <a:stretch/>
        </p:blipFill>
        <p:spPr>
          <a:xfrm>
            <a:off x="0" y="4309671"/>
            <a:ext cx="9143999" cy="83430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Clr>
                <a:srgbClr val="000000"/>
              </a:buClr>
              <a:buFont typeface="Arial"/>
              <a:buNone/>
            </a:pPr>
            <a:r>
              <a:t/>
            </a:r>
            <a:endParaRPr>
              <a:solidFill>
                <a:srgbClr val="000000"/>
              </a:solidFill>
              <a:latin typeface="Calibri"/>
              <a:ea typeface="Calibri"/>
              <a:cs typeface="Calibri"/>
              <a:sym typeface="Calibri"/>
            </a:endParaRPr>
          </a:p>
          <a:p>
            <a:pPr indent="-285750" lvl="0" marL="285750" rtl="0">
              <a:lnSpc>
                <a:spcPct val="100000"/>
              </a:lnSpc>
              <a:spcBef>
                <a:spcPts val="0"/>
              </a:spcBef>
              <a:spcAft>
                <a:spcPts val="0"/>
              </a:spcAft>
              <a:buClr>
                <a:srgbClr val="000000"/>
              </a:buClr>
              <a:buSzPts val="1800"/>
              <a:buChar char="•"/>
            </a:pPr>
            <a:r>
              <a:rPr lang="en">
                <a:solidFill>
                  <a:srgbClr val="000000"/>
                </a:solidFill>
                <a:latin typeface="Calibri"/>
                <a:ea typeface="Calibri"/>
                <a:cs typeface="Calibri"/>
                <a:sym typeface="Calibri"/>
              </a:rPr>
              <a:t>The official employee giving campaign at VCU is entering its third year. </a:t>
            </a:r>
            <a:endParaRPr sz="1400">
              <a:solidFill>
                <a:srgbClr val="000000"/>
              </a:solidFill>
            </a:endParaRPr>
          </a:p>
          <a:p>
            <a:pPr indent="-171450" lvl="0" marL="285750" rtl="0">
              <a:lnSpc>
                <a:spcPct val="100000"/>
              </a:lnSpc>
              <a:spcBef>
                <a:spcPts val="0"/>
              </a:spcBef>
              <a:spcAft>
                <a:spcPts val="0"/>
              </a:spcAft>
              <a:buClr>
                <a:srgbClr val="000000"/>
              </a:buClr>
              <a:buSzPts val="1800"/>
              <a:buFont typeface="Arial"/>
              <a:buNone/>
            </a:pPr>
            <a:r>
              <a:t/>
            </a:r>
            <a:endParaRPr>
              <a:solidFill>
                <a:srgbClr val="000000"/>
              </a:solidFill>
              <a:latin typeface="Calibri"/>
              <a:ea typeface="Calibri"/>
              <a:cs typeface="Calibri"/>
              <a:sym typeface="Calibri"/>
            </a:endParaRPr>
          </a:p>
          <a:p>
            <a:pPr indent="-285750" lvl="0" marL="285750" rtl="0">
              <a:lnSpc>
                <a:spcPct val="100000"/>
              </a:lnSpc>
              <a:spcBef>
                <a:spcPts val="0"/>
              </a:spcBef>
              <a:spcAft>
                <a:spcPts val="0"/>
              </a:spcAft>
              <a:buClr>
                <a:srgbClr val="000000"/>
              </a:buClr>
              <a:buSzPts val="1800"/>
              <a:buChar char="•"/>
            </a:pPr>
            <a:r>
              <a:rPr lang="en">
                <a:solidFill>
                  <a:srgbClr val="000000"/>
                </a:solidFill>
                <a:latin typeface="Calibri"/>
                <a:ea typeface="Calibri"/>
                <a:cs typeface="Calibri"/>
                <a:sym typeface="Calibri"/>
              </a:rPr>
              <a:t>The campaign drive runs April 2-May 16. </a:t>
            </a:r>
            <a:endParaRPr sz="1400">
              <a:solidFill>
                <a:srgbClr val="000000"/>
              </a:solidFill>
            </a:endParaRPr>
          </a:p>
          <a:p>
            <a:pPr indent="-171450" lvl="0" marL="285750" rtl="0">
              <a:lnSpc>
                <a:spcPct val="100000"/>
              </a:lnSpc>
              <a:spcBef>
                <a:spcPts val="0"/>
              </a:spcBef>
              <a:spcAft>
                <a:spcPts val="0"/>
              </a:spcAft>
              <a:buClr>
                <a:srgbClr val="000000"/>
              </a:buClr>
              <a:buSzPts val="1800"/>
              <a:buFont typeface="Arial"/>
              <a:buNone/>
            </a:pPr>
            <a:r>
              <a:t/>
            </a:r>
            <a:endParaRPr>
              <a:solidFill>
                <a:srgbClr val="000000"/>
              </a:solidFill>
              <a:latin typeface="Calibri"/>
              <a:ea typeface="Calibri"/>
              <a:cs typeface="Calibri"/>
              <a:sym typeface="Calibri"/>
            </a:endParaRPr>
          </a:p>
          <a:p>
            <a:pPr indent="-285750" lvl="0" marL="285750" rtl="0">
              <a:lnSpc>
                <a:spcPct val="100000"/>
              </a:lnSpc>
              <a:spcBef>
                <a:spcPts val="0"/>
              </a:spcBef>
              <a:spcAft>
                <a:spcPts val="0"/>
              </a:spcAft>
              <a:buClr>
                <a:srgbClr val="000000"/>
              </a:buClr>
              <a:buSzPts val="1800"/>
              <a:buChar char="•"/>
            </a:pPr>
            <a:r>
              <a:rPr lang="en">
                <a:solidFill>
                  <a:srgbClr val="000000"/>
                </a:solidFill>
                <a:latin typeface="Calibri"/>
                <a:ea typeface="Calibri"/>
                <a:cs typeface="Calibri"/>
                <a:sym typeface="Calibri"/>
              </a:rPr>
              <a:t>The goal is participation: As many employees giving any amount.</a:t>
            </a:r>
            <a:endParaRPr sz="1400">
              <a:solidFill>
                <a:srgbClr val="000000"/>
              </a:solidFill>
            </a:endParaRPr>
          </a:p>
          <a:p>
            <a:pPr indent="-171450" lvl="0" marL="285750" rtl="0">
              <a:lnSpc>
                <a:spcPct val="100000"/>
              </a:lnSpc>
              <a:spcBef>
                <a:spcPts val="0"/>
              </a:spcBef>
              <a:spcAft>
                <a:spcPts val="0"/>
              </a:spcAft>
              <a:buClr>
                <a:srgbClr val="000000"/>
              </a:buClr>
              <a:buSzPts val="1800"/>
              <a:buFont typeface="Arial"/>
              <a:buNone/>
            </a:pPr>
            <a:r>
              <a:t/>
            </a:r>
            <a:endParaRPr>
              <a:solidFill>
                <a:srgbClr val="000000"/>
              </a:solidFill>
              <a:latin typeface="Calibri"/>
              <a:ea typeface="Calibri"/>
              <a:cs typeface="Calibri"/>
              <a:sym typeface="Calibri"/>
            </a:endParaRPr>
          </a:p>
          <a:p>
            <a:pPr indent="-285750" lvl="0" marL="285750" rtl="0">
              <a:lnSpc>
                <a:spcPct val="100000"/>
              </a:lnSpc>
              <a:spcBef>
                <a:spcPts val="0"/>
              </a:spcBef>
              <a:spcAft>
                <a:spcPts val="0"/>
              </a:spcAft>
              <a:buClr>
                <a:srgbClr val="000000"/>
              </a:buClr>
              <a:buSzPts val="1800"/>
              <a:buChar char="•"/>
            </a:pPr>
            <a:r>
              <a:rPr lang="en">
                <a:solidFill>
                  <a:srgbClr val="000000"/>
                </a:solidFill>
                <a:latin typeface="Calibri"/>
                <a:ea typeface="Calibri"/>
                <a:cs typeface="Calibri"/>
                <a:sym typeface="Calibri"/>
              </a:rPr>
              <a:t>In fiscal year 2017, employees (1,636 donors) exceeded expectations by donating 3.2% more revenue than in FY16. </a:t>
            </a:r>
            <a:endParaRPr sz="1400">
              <a:solidFill>
                <a:srgbClr val="000000"/>
              </a:solidFill>
            </a:endParaRPr>
          </a:p>
          <a:p>
            <a:pPr indent="0" lvl="0" marL="0" rtl="0">
              <a:lnSpc>
                <a:spcPct val="100000"/>
              </a:lnSpc>
              <a:spcBef>
                <a:spcPts val="0"/>
              </a:spcBef>
              <a:spcAft>
                <a:spcPts val="0"/>
              </a:spcAft>
              <a:buClr>
                <a:srgbClr val="000000"/>
              </a:buClr>
              <a:buFont typeface="Arial"/>
              <a:buNone/>
            </a:pPr>
            <a:r>
              <a:t/>
            </a:r>
            <a:endParaRPr>
              <a:solidFill>
                <a:srgbClr val="000000"/>
              </a:solidFill>
              <a:latin typeface="Calibri"/>
              <a:ea typeface="Calibri"/>
              <a:cs typeface="Calibri"/>
              <a:sym typeface="Calibri"/>
            </a:endParaRPr>
          </a:p>
          <a:p>
            <a:pPr indent="0" lvl="0" marL="0" rtl="0">
              <a:lnSpc>
                <a:spcPct val="100000"/>
              </a:lnSpc>
              <a:spcBef>
                <a:spcPts val="0"/>
              </a:spcBef>
              <a:spcAft>
                <a:spcPts val="0"/>
              </a:spcAft>
              <a:buClr>
                <a:srgbClr val="000000"/>
              </a:buClr>
              <a:buFont typeface="Arial"/>
              <a:buNone/>
            </a:pPr>
            <a:r>
              <a:t/>
            </a:r>
            <a:endParaRPr>
              <a:solidFill>
                <a:srgbClr val="000000"/>
              </a:solidFill>
              <a:latin typeface="Calibri"/>
              <a:ea typeface="Calibri"/>
              <a:cs typeface="Calibri"/>
              <a:sym typeface="Calibri"/>
            </a:endParaRPr>
          </a:p>
          <a:p>
            <a:pPr indent="0" lvl="0" marL="0" rtl="0">
              <a:lnSpc>
                <a:spcPct val="100000"/>
              </a:lnSpc>
              <a:spcBef>
                <a:spcPts val="0"/>
              </a:spcBef>
              <a:spcAft>
                <a:spcPts val="0"/>
              </a:spcAft>
              <a:buClr>
                <a:srgbClr val="000000"/>
              </a:buClr>
              <a:buFont typeface="Arial"/>
              <a:buNone/>
            </a:pPr>
            <a:r>
              <a:rPr lang="en">
                <a:solidFill>
                  <a:srgbClr val="000000"/>
                </a:solidFill>
                <a:latin typeface="Calibri"/>
                <a:ea typeface="Calibri"/>
                <a:cs typeface="Calibri"/>
                <a:sym typeface="Calibri"/>
              </a:rPr>
              <a:t> </a:t>
            </a:r>
            <a:endParaRPr sz="1400">
              <a:solidFill>
                <a:srgbClr val="000000"/>
              </a:solidFill>
            </a:endParaRPr>
          </a:p>
          <a:p>
            <a:pPr indent="0" lvl="0" marL="0">
              <a:spcBef>
                <a:spcPts val="0"/>
              </a:spcBef>
              <a:spcAft>
                <a:spcPts val="1600"/>
              </a:spcAft>
              <a:buNone/>
            </a:pPr>
            <a:r>
              <a:t/>
            </a:r>
            <a:endParaRPr/>
          </a:p>
        </p:txBody>
      </p:sp>
      <p:pic>
        <p:nvPicPr>
          <p:cNvPr id="71" name="Shape 71"/>
          <p:cNvPicPr preferRelativeResize="0"/>
          <p:nvPr/>
        </p:nvPicPr>
        <p:blipFill rotWithShape="1">
          <a:blip r:embed="rId3">
            <a:alphaModFix/>
          </a:blip>
          <a:srcRect b="0" l="0" r="0" t="0"/>
          <a:stretch/>
        </p:blipFill>
        <p:spPr>
          <a:xfrm>
            <a:off x="1111391" y="267201"/>
            <a:ext cx="6414362" cy="534530"/>
          </a:xfrm>
          <a:prstGeom prst="rect">
            <a:avLst/>
          </a:prstGeom>
          <a:noFill/>
          <a:ln>
            <a:noFill/>
          </a:ln>
        </p:spPr>
      </p:pic>
      <p:pic>
        <p:nvPicPr>
          <p:cNvPr id="72" name="Shape 72"/>
          <p:cNvPicPr preferRelativeResize="0"/>
          <p:nvPr/>
        </p:nvPicPr>
        <p:blipFill rotWithShape="1">
          <a:blip r:embed="rId4">
            <a:alphaModFix/>
          </a:blip>
          <a:srcRect b="0" l="0" r="0" t="0"/>
          <a:stretch/>
        </p:blipFill>
        <p:spPr>
          <a:xfrm>
            <a:off x="0" y="4309671"/>
            <a:ext cx="9143999" cy="834307"/>
          </a:xfrm>
          <a:prstGeom prst="rect">
            <a:avLst/>
          </a:prstGeom>
          <a:noFill/>
          <a:ln>
            <a:noFill/>
          </a:ln>
        </p:spPr>
      </p:pic>
      <p:sp>
        <p:nvSpPr>
          <p:cNvPr id="73" name="Shape 73"/>
          <p:cNvSpPr txBox="1"/>
          <p:nvPr/>
        </p:nvSpPr>
        <p:spPr>
          <a:xfrm>
            <a:off x="529295" y="239636"/>
            <a:ext cx="8176500" cy="5847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b="1" sz="3200">
              <a:solidFill>
                <a:srgbClr val="00000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Font typeface="Arial"/>
              <a:buNone/>
            </a:pPr>
            <a:r>
              <a:rPr b="1" lang="en" sz="3200">
                <a:solidFill>
                  <a:srgbClr val="000000"/>
                </a:solidFill>
                <a:latin typeface="Calibri"/>
                <a:ea typeface="Calibri"/>
                <a:cs typeface="Calibri"/>
                <a:sym typeface="Calibri"/>
              </a:rPr>
              <a:t>Overall results FY16 - FY18</a:t>
            </a:r>
            <a:endParaRPr b="1" sz="3200">
              <a:solidFill>
                <a:srgbClr val="000000"/>
              </a:solidFill>
              <a:latin typeface="Calibri"/>
              <a:ea typeface="Calibri"/>
              <a:cs typeface="Calibri"/>
              <a:sym typeface="Calibri"/>
            </a:endParaRPr>
          </a:p>
          <a:p>
            <a:pPr indent="0" lvl="0" marL="0">
              <a:spcBef>
                <a:spcPts val="0"/>
              </a:spcBef>
              <a:spcAft>
                <a:spcPts val="0"/>
              </a:spcAft>
              <a:buNone/>
            </a:pPr>
            <a:r>
              <a:t/>
            </a:r>
            <a:endParaRPr/>
          </a:p>
        </p:txBody>
      </p:sp>
      <p:pic>
        <p:nvPicPr>
          <p:cNvPr id="79" name="Shape 79"/>
          <p:cNvPicPr preferRelativeResize="0"/>
          <p:nvPr/>
        </p:nvPicPr>
        <p:blipFill>
          <a:blip r:embed="rId3">
            <a:alphaModFix/>
          </a:blip>
          <a:stretch>
            <a:fillRect/>
          </a:stretch>
        </p:blipFill>
        <p:spPr>
          <a:xfrm>
            <a:off x="311700" y="1378225"/>
            <a:ext cx="4024925" cy="3250550"/>
          </a:xfrm>
          <a:prstGeom prst="rect">
            <a:avLst/>
          </a:prstGeom>
          <a:noFill/>
          <a:ln>
            <a:noFill/>
          </a:ln>
        </p:spPr>
      </p:pic>
      <p:pic>
        <p:nvPicPr>
          <p:cNvPr id="80" name="Shape 80"/>
          <p:cNvPicPr preferRelativeResize="0"/>
          <p:nvPr/>
        </p:nvPicPr>
        <p:blipFill>
          <a:blip r:embed="rId4">
            <a:alphaModFix/>
          </a:blip>
          <a:stretch>
            <a:fillRect/>
          </a:stretch>
        </p:blipFill>
        <p:spPr>
          <a:xfrm>
            <a:off x="4563800" y="1378225"/>
            <a:ext cx="4498500" cy="32505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Font typeface="Arial"/>
              <a:buNone/>
            </a:pPr>
            <a:r>
              <a:rPr b="1" lang="en" sz="3200">
                <a:latin typeface="Calibri"/>
                <a:ea typeface="Calibri"/>
                <a:cs typeface="Calibri"/>
                <a:sym typeface="Calibri"/>
              </a:rPr>
              <a:t>Key facts</a:t>
            </a:r>
            <a:endParaRPr/>
          </a:p>
        </p:txBody>
      </p:sp>
      <p:sp>
        <p:nvSpPr>
          <p:cNvPr id="86" name="Shape 8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None/>
            </a:pPr>
            <a:r>
              <a:rPr lang="en" sz="1500">
                <a:solidFill>
                  <a:schemeClr val="dk1"/>
                </a:solidFill>
                <a:latin typeface="Calibri"/>
                <a:ea typeface="Calibri"/>
                <a:cs typeface="Calibri"/>
                <a:sym typeface="Calibri"/>
              </a:rPr>
              <a:t>Every gift matters to the university, no matter the dollar amount or the designation. The campaign’s success is primarily focused on participation, making it possible for every single employee to be a part of the effort. </a:t>
            </a:r>
            <a:endParaRPr sz="1500">
              <a:solidFill>
                <a:schemeClr val="dk1"/>
              </a:solidFill>
            </a:endParaRPr>
          </a:p>
          <a:p>
            <a:pPr indent="0" lvl="0" marL="0" rtl="0">
              <a:lnSpc>
                <a:spcPct val="100000"/>
              </a:lnSpc>
              <a:spcBef>
                <a:spcPts val="0"/>
              </a:spcBef>
              <a:spcAft>
                <a:spcPts val="0"/>
              </a:spcAft>
              <a:buClr>
                <a:schemeClr val="dk1"/>
              </a:buClr>
              <a:buFont typeface="Arial"/>
              <a:buNone/>
            </a:pPr>
            <a:r>
              <a:t/>
            </a:r>
            <a:endParaRPr sz="1400">
              <a:solidFill>
                <a:schemeClr val="dk1"/>
              </a:solidFill>
            </a:endParaRPr>
          </a:p>
          <a:p>
            <a:pPr indent="0" lvl="0" marL="0" rtl="0">
              <a:lnSpc>
                <a:spcPct val="100000"/>
              </a:lnSpc>
              <a:spcBef>
                <a:spcPts val="0"/>
              </a:spcBef>
              <a:spcAft>
                <a:spcPts val="0"/>
              </a:spcAft>
              <a:buClr>
                <a:schemeClr val="dk1"/>
              </a:buClr>
              <a:buFont typeface="Arial"/>
              <a:buNone/>
            </a:pPr>
            <a:r>
              <a:rPr b="1" lang="en" sz="1600">
                <a:solidFill>
                  <a:schemeClr val="dk1"/>
                </a:solidFill>
                <a:latin typeface="Calibri"/>
                <a:ea typeface="Calibri"/>
                <a:cs typeface="Calibri"/>
                <a:sym typeface="Calibri"/>
              </a:rPr>
              <a:t>Did you know? </a:t>
            </a:r>
            <a:endParaRPr sz="1400">
              <a:solidFill>
                <a:schemeClr val="dk1"/>
              </a:solidFill>
            </a:endParaRPr>
          </a:p>
          <a:p>
            <a:pPr indent="-171450" lvl="0" marL="171450" rtl="0">
              <a:lnSpc>
                <a:spcPct val="100000"/>
              </a:lnSpc>
              <a:spcBef>
                <a:spcPts val="0"/>
              </a:spcBef>
              <a:spcAft>
                <a:spcPts val="0"/>
              </a:spcAft>
              <a:buClr>
                <a:srgbClr val="4F81BD"/>
              </a:buClr>
              <a:buSzPts val="2000"/>
              <a:buChar char="•"/>
            </a:pPr>
            <a:r>
              <a:rPr b="1" lang="en" sz="2000">
                <a:solidFill>
                  <a:srgbClr val="4F81BD"/>
                </a:solidFill>
                <a:latin typeface="Calibri"/>
                <a:ea typeface="Calibri"/>
                <a:cs typeface="Calibri"/>
                <a:sym typeface="Calibri"/>
              </a:rPr>
              <a:t>1,636</a:t>
            </a:r>
            <a:r>
              <a:rPr lang="en" sz="1600">
                <a:solidFill>
                  <a:schemeClr val="dk1"/>
                </a:solidFill>
                <a:latin typeface="Calibri"/>
                <a:ea typeface="Calibri"/>
                <a:cs typeface="Calibri"/>
                <a:sym typeface="Calibri"/>
              </a:rPr>
              <a:t> </a:t>
            </a:r>
            <a:r>
              <a:rPr lang="en" sz="1500">
                <a:solidFill>
                  <a:schemeClr val="dk1"/>
                </a:solidFill>
                <a:latin typeface="Calibri"/>
                <a:ea typeface="Calibri"/>
                <a:cs typeface="Calibri"/>
                <a:sym typeface="Calibri"/>
              </a:rPr>
              <a:t>employees and retirees of VCU and VCU Health made a gift to support VCU in FY17. </a:t>
            </a:r>
            <a:endParaRPr sz="1500">
              <a:solidFill>
                <a:schemeClr val="dk1"/>
              </a:solidFill>
              <a:latin typeface="Calibri"/>
              <a:ea typeface="Calibri"/>
              <a:cs typeface="Calibri"/>
              <a:sym typeface="Calibri"/>
            </a:endParaRPr>
          </a:p>
          <a:p>
            <a:pPr indent="-146050" lvl="0" marL="171450" rtl="0">
              <a:lnSpc>
                <a:spcPct val="100000"/>
              </a:lnSpc>
              <a:spcBef>
                <a:spcPts val="0"/>
              </a:spcBef>
              <a:spcAft>
                <a:spcPts val="0"/>
              </a:spcAft>
              <a:buClr>
                <a:schemeClr val="dk1"/>
              </a:buClr>
              <a:buSzPts val="1600"/>
              <a:buFont typeface="Calibri"/>
              <a:buChar char="•"/>
            </a:pPr>
            <a:r>
              <a:rPr lang="en" sz="1500">
                <a:solidFill>
                  <a:schemeClr val="dk1"/>
                </a:solidFill>
                <a:latin typeface="Calibri"/>
                <a:ea typeface="Calibri"/>
                <a:cs typeface="Calibri"/>
                <a:sym typeface="Calibri"/>
              </a:rPr>
              <a:t>There are over</a:t>
            </a:r>
            <a:r>
              <a:rPr lang="en" sz="1600">
                <a:solidFill>
                  <a:schemeClr val="dk1"/>
                </a:solidFill>
                <a:latin typeface="Calibri"/>
                <a:ea typeface="Calibri"/>
                <a:cs typeface="Calibri"/>
                <a:sym typeface="Calibri"/>
              </a:rPr>
              <a:t> </a:t>
            </a:r>
            <a:r>
              <a:rPr b="1" lang="en" sz="2000">
                <a:solidFill>
                  <a:srgbClr val="4F81BD"/>
                </a:solidFill>
                <a:latin typeface="Calibri"/>
                <a:ea typeface="Calibri"/>
                <a:cs typeface="Calibri"/>
                <a:sym typeface="Calibri"/>
              </a:rPr>
              <a:t>800</a:t>
            </a:r>
            <a:r>
              <a:rPr lang="en" sz="1600">
                <a:solidFill>
                  <a:schemeClr val="dk1"/>
                </a:solidFill>
                <a:latin typeface="Calibri"/>
                <a:ea typeface="Calibri"/>
                <a:cs typeface="Calibri"/>
                <a:sym typeface="Calibri"/>
              </a:rPr>
              <a:t> </a:t>
            </a:r>
            <a:r>
              <a:rPr lang="en" sz="1500">
                <a:solidFill>
                  <a:schemeClr val="dk1"/>
                </a:solidFill>
                <a:latin typeface="Calibri"/>
                <a:ea typeface="Calibri"/>
                <a:cs typeface="Calibri"/>
                <a:sym typeface="Calibri"/>
              </a:rPr>
              <a:t>funds to select from when supporting VCU or VCU Health.</a:t>
            </a:r>
            <a:endParaRPr sz="1500">
              <a:solidFill>
                <a:schemeClr val="dk1"/>
              </a:solidFill>
              <a:latin typeface="Calibri"/>
              <a:ea typeface="Calibri"/>
              <a:cs typeface="Calibri"/>
              <a:sym typeface="Calibri"/>
            </a:endParaRPr>
          </a:p>
          <a:p>
            <a:pPr indent="-171450" lvl="0" marL="171450" rtl="0">
              <a:lnSpc>
                <a:spcPct val="100000"/>
              </a:lnSpc>
              <a:spcBef>
                <a:spcPts val="0"/>
              </a:spcBef>
              <a:spcAft>
                <a:spcPts val="0"/>
              </a:spcAft>
              <a:buClr>
                <a:schemeClr val="dk1"/>
              </a:buClr>
              <a:buSzPts val="1600"/>
              <a:buChar char="•"/>
            </a:pPr>
            <a:r>
              <a:rPr lang="en" sz="1600">
                <a:solidFill>
                  <a:schemeClr val="dk1"/>
                </a:solidFill>
                <a:latin typeface="Calibri"/>
                <a:ea typeface="Calibri"/>
                <a:cs typeface="Calibri"/>
                <a:sym typeface="Calibri"/>
              </a:rPr>
              <a:t>Employees systemwide gave </a:t>
            </a:r>
            <a:r>
              <a:rPr b="1" lang="en" sz="2000">
                <a:solidFill>
                  <a:srgbClr val="4F81BD"/>
                </a:solidFill>
                <a:latin typeface="Calibri"/>
                <a:ea typeface="Calibri"/>
                <a:cs typeface="Calibri"/>
                <a:sym typeface="Calibri"/>
              </a:rPr>
              <a:t>$4,742,363</a:t>
            </a:r>
            <a:r>
              <a:rPr lang="en" sz="2000">
                <a:solidFill>
                  <a:srgbClr val="4F81BD"/>
                </a:solidFill>
                <a:latin typeface="Calibri"/>
                <a:ea typeface="Calibri"/>
                <a:cs typeface="Calibri"/>
                <a:sym typeface="Calibri"/>
              </a:rPr>
              <a:t> </a:t>
            </a:r>
            <a:r>
              <a:rPr lang="en" sz="1600">
                <a:solidFill>
                  <a:schemeClr val="dk1"/>
                </a:solidFill>
                <a:latin typeface="Calibri"/>
                <a:ea typeface="Calibri"/>
                <a:cs typeface="Calibri"/>
                <a:sym typeface="Calibri"/>
              </a:rPr>
              <a:t>to support VCU and VCU Health collectively.</a:t>
            </a:r>
            <a:endParaRPr sz="1400">
              <a:solidFill>
                <a:schemeClr val="dk1"/>
              </a:solidFill>
            </a:endParaRPr>
          </a:p>
          <a:p>
            <a:pPr indent="-171450" lvl="0" marL="171450" rtl="0">
              <a:lnSpc>
                <a:spcPct val="100000"/>
              </a:lnSpc>
              <a:spcBef>
                <a:spcPts val="0"/>
              </a:spcBef>
              <a:spcAft>
                <a:spcPts val="0"/>
              </a:spcAft>
              <a:buClr>
                <a:schemeClr val="dk1"/>
              </a:buClr>
              <a:buSzPts val="1600"/>
              <a:buChar char="•"/>
            </a:pPr>
            <a:r>
              <a:rPr lang="en" sz="1500">
                <a:solidFill>
                  <a:schemeClr val="dk1"/>
                </a:solidFill>
                <a:latin typeface="Calibri"/>
                <a:ea typeface="Calibri"/>
                <a:cs typeface="Calibri"/>
                <a:sym typeface="Calibri"/>
              </a:rPr>
              <a:t>All private gifts of less than</a:t>
            </a:r>
            <a:r>
              <a:rPr lang="en" sz="1600">
                <a:solidFill>
                  <a:schemeClr val="dk1"/>
                </a:solidFill>
                <a:latin typeface="Calibri"/>
                <a:ea typeface="Calibri"/>
                <a:cs typeface="Calibri"/>
                <a:sym typeface="Calibri"/>
              </a:rPr>
              <a:t> </a:t>
            </a:r>
            <a:r>
              <a:rPr b="1" lang="en" sz="2000">
                <a:solidFill>
                  <a:srgbClr val="4F81BD"/>
                </a:solidFill>
                <a:latin typeface="Calibri"/>
                <a:ea typeface="Calibri"/>
                <a:cs typeface="Calibri"/>
                <a:sym typeface="Calibri"/>
              </a:rPr>
              <a:t>$100</a:t>
            </a:r>
            <a:r>
              <a:rPr lang="en" sz="2000">
                <a:solidFill>
                  <a:srgbClr val="4F81BD"/>
                </a:solidFill>
                <a:latin typeface="Calibri"/>
                <a:ea typeface="Calibri"/>
                <a:cs typeface="Calibri"/>
                <a:sym typeface="Calibri"/>
              </a:rPr>
              <a:t> </a:t>
            </a:r>
            <a:r>
              <a:rPr lang="en" sz="1500">
                <a:solidFill>
                  <a:schemeClr val="dk1"/>
                </a:solidFill>
                <a:latin typeface="Calibri"/>
                <a:ea typeface="Calibri"/>
                <a:cs typeface="Calibri"/>
                <a:sym typeface="Calibri"/>
              </a:rPr>
              <a:t>raised more than </a:t>
            </a:r>
            <a:r>
              <a:rPr b="1" lang="en" sz="2000">
                <a:solidFill>
                  <a:srgbClr val="4F81BD"/>
                </a:solidFill>
                <a:latin typeface="Calibri"/>
                <a:ea typeface="Calibri"/>
                <a:cs typeface="Calibri"/>
                <a:sym typeface="Calibri"/>
              </a:rPr>
              <a:t>$1 million</a:t>
            </a:r>
            <a:r>
              <a:rPr lang="en" sz="2000">
                <a:solidFill>
                  <a:srgbClr val="4F81BD"/>
                </a:solidFill>
                <a:latin typeface="Calibri"/>
                <a:ea typeface="Calibri"/>
                <a:cs typeface="Calibri"/>
                <a:sym typeface="Calibri"/>
              </a:rPr>
              <a:t> </a:t>
            </a:r>
            <a:r>
              <a:rPr lang="en" sz="1500">
                <a:solidFill>
                  <a:schemeClr val="dk1"/>
                </a:solidFill>
                <a:latin typeface="Calibri"/>
                <a:ea typeface="Calibri"/>
                <a:cs typeface="Calibri"/>
                <a:sym typeface="Calibri"/>
              </a:rPr>
              <a:t>to support VCU and VCU Health.</a:t>
            </a:r>
            <a:endParaRPr sz="1500">
              <a:solidFill>
                <a:schemeClr val="dk1"/>
              </a:solidFill>
              <a:latin typeface="Calibri"/>
              <a:ea typeface="Calibri"/>
              <a:cs typeface="Calibri"/>
              <a:sym typeface="Calibri"/>
            </a:endParaRPr>
          </a:p>
          <a:p>
            <a:pPr indent="-171450" lvl="0" marL="171450" rtl="0">
              <a:lnSpc>
                <a:spcPct val="100000"/>
              </a:lnSpc>
              <a:spcBef>
                <a:spcPts val="0"/>
              </a:spcBef>
              <a:spcAft>
                <a:spcPts val="0"/>
              </a:spcAft>
              <a:buClr>
                <a:schemeClr val="dk1"/>
              </a:buClr>
              <a:buSzPts val="1600"/>
              <a:buChar char="•"/>
            </a:pPr>
            <a:r>
              <a:rPr lang="en" sz="1500">
                <a:solidFill>
                  <a:schemeClr val="dk1"/>
                </a:solidFill>
                <a:latin typeface="Calibri"/>
                <a:ea typeface="Calibri"/>
                <a:cs typeface="Calibri"/>
                <a:sym typeface="Calibri"/>
              </a:rPr>
              <a:t>If half of the VCU and VCU Health workforce</a:t>
            </a:r>
            <a:r>
              <a:rPr lang="en" sz="1600">
                <a:solidFill>
                  <a:schemeClr val="dk1"/>
                </a:solidFill>
                <a:latin typeface="Calibri"/>
                <a:ea typeface="Calibri"/>
                <a:cs typeface="Calibri"/>
                <a:sym typeface="Calibri"/>
              </a:rPr>
              <a:t> (</a:t>
            </a:r>
            <a:r>
              <a:rPr b="1" lang="en" sz="2000">
                <a:solidFill>
                  <a:srgbClr val="4F81BD"/>
                </a:solidFill>
                <a:latin typeface="Calibri"/>
                <a:ea typeface="Calibri"/>
                <a:cs typeface="Calibri"/>
                <a:sym typeface="Calibri"/>
              </a:rPr>
              <a:t>22,473</a:t>
            </a:r>
            <a:r>
              <a:rPr lang="en" sz="1600">
                <a:solidFill>
                  <a:schemeClr val="dk1"/>
                </a:solidFill>
                <a:latin typeface="Calibri"/>
                <a:ea typeface="Calibri"/>
                <a:cs typeface="Calibri"/>
                <a:sym typeface="Calibri"/>
              </a:rPr>
              <a:t> </a:t>
            </a:r>
            <a:r>
              <a:rPr lang="en" sz="1500">
                <a:solidFill>
                  <a:schemeClr val="dk1"/>
                </a:solidFill>
                <a:latin typeface="Calibri"/>
                <a:ea typeface="Calibri"/>
                <a:cs typeface="Calibri"/>
                <a:sym typeface="Calibri"/>
              </a:rPr>
              <a:t>employees) made a payroll deduction donation of just</a:t>
            </a:r>
            <a:r>
              <a:rPr lang="en" sz="1600">
                <a:solidFill>
                  <a:schemeClr val="dk1"/>
                </a:solidFill>
                <a:latin typeface="Calibri"/>
                <a:ea typeface="Calibri"/>
                <a:cs typeface="Calibri"/>
                <a:sym typeface="Calibri"/>
              </a:rPr>
              <a:t> </a:t>
            </a:r>
            <a:r>
              <a:rPr b="1" lang="en" sz="2000">
                <a:solidFill>
                  <a:srgbClr val="4F81BD"/>
                </a:solidFill>
                <a:latin typeface="Calibri"/>
                <a:ea typeface="Calibri"/>
                <a:cs typeface="Calibri"/>
                <a:sym typeface="Calibri"/>
              </a:rPr>
              <a:t>$4.16</a:t>
            </a:r>
            <a:r>
              <a:rPr lang="en" sz="1600">
                <a:solidFill>
                  <a:schemeClr val="dk1"/>
                </a:solidFill>
                <a:latin typeface="Calibri"/>
                <a:ea typeface="Calibri"/>
                <a:cs typeface="Calibri"/>
                <a:sym typeface="Calibri"/>
              </a:rPr>
              <a:t> </a:t>
            </a:r>
            <a:r>
              <a:rPr lang="en" sz="1500">
                <a:solidFill>
                  <a:schemeClr val="dk1"/>
                </a:solidFill>
                <a:latin typeface="Calibri"/>
                <a:ea typeface="Calibri"/>
                <a:cs typeface="Calibri"/>
                <a:sym typeface="Calibri"/>
              </a:rPr>
              <a:t>per pay period, an additional</a:t>
            </a:r>
            <a:r>
              <a:rPr lang="en" sz="1600">
                <a:solidFill>
                  <a:schemeClr val="dk1"/>
                </a:solidFill>
                <a:latin typeface="Calibri"/>
                <a:ea typeface="Calibri"/>
                <a:cs typeface="Calibri"/>
                <a:sym typeface="Calibri"/>
              </a:rPr>
              <a:t> </a:t>
            </a:r>
            <a:r>
              <a:rPr b="1" lang="en" sz="2000">
                <a:solidFill>
                  <a:srgbClr val="4F81BD"/>
                </a:solidFill>
                <a:latin typeface="Calibri"/>
                <a:ea typeface="Calibri"/>
                <a:cs typeface="Calibri"/>
                <a:sym typeface="Calibri"/>
              </a:rPr>
              <a:t>$1,123,650</a:t>
            </a:r>
            <a:r>
              <a:rPr lang="en" sz="1600">
                <a:solidFill>
                  <a:schemeClr val="dk1"/>
                </a:solidFill>
                <a:latin typeface="Calibri"/>
                <a:ea typeface="Calibri"/>
                <a:cs typeface="Calibri"/>
                <a:sym typeface="Calibri"/>
              </a:rPr>
              <a:t> </a:t>
            </a:r>
            <a:r>
              <a:rPr lang="en" sz="1500">
                <a:solidFill>
                  <a:schemeClr val="dk1"/>
                </a:solidFill>
                <a:latin typeface="Calibri"/>
                <a:ea typeface="Calibri"/>
                <a:cs typeface="Calibri"/>
                <a:sym typeface="Calibri"/>
              </a:rPr>
              <a:t>would be donated to support the university and VCU Health annually.</a:t>
            </a:r>
            <a:r>
              <a:rPr lang="en" sz="1600">
                <a:solidFill>
                  <a:schemeClr val="dk1"/>
                </a:solidFill>
                <a:latin typeface="Calibri"/>
                <a:ea typeface="Calibri"/>
                <a:cs typeface="Calibri"/>
                <a:sym typeface="Calibri"/>
              </a:rPr>
              <a:t> </a:t>
            </a:r>
            <a:endParaRPr sz="1600">
              <a:solidFill>
                <a:schemeClr val="dk1"/>
              </a:solidFill>
              <a:latin typeface="Calibri"/>
              <a:ea typeface="Calibri"/>
              <a:cs typeface="Calibri"/>
              <a:sym typeface="Calibri"/>
            </a:endParaRPr>
          </a:p>
          <a:p>
            <a:pPr indent="-165100" lvl="0" marL="171450" rtl="0">
              <a:lnSpc>
                <a:spcPct val="100000"/>
              </a:lnSpc>
              <a:spcBef>
                <a:spcPts val="0"/>
              </a:spcBef>
              <a:spcAft>
                <a:spcPts val="0"/>
              </a:spcAft>
              <a:buClr>
                <a:schemeClr val="dk1"/>
              </a:buClr>
              <a:buSzPts val="1500"/>
              <a:buFont typeface="Calibri"/>
              <a:buChar char="•"/>
            </a:pPr>
            <a:r>
              <a:rPr lang="en" sz="1500">
                <a:solidFill>
                  <a:schemeClr val="dk1"/>
                </a:solidFill>
                <a:latin typeface="Calibri"/>
                <a:ea typeface="Calibri"/>
                <a:cs typeface="Calibri"/>
                <a:sym typeface="Calibri"/>
              </a:rPr>
              <a:t>The Faculty Senate has a 20% giving rate as of this morning.</a:t>
            </a:r>
            <a:endParaRPr sz="15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Clr>
                <a:schemeClr val="dk1"/>
              </a:buClr>
              <a:buFont typeface="Arial"/>
              <a:buNone/>
            </a:pPr>
            <a:r>
              <a:rPr b="1" lang="en">
                <a:solidFill>
                  <a:schemeClr val="dk1"/>
                </a:solidFill>
                <a:latin typeface="Calibri"/>
                <a:ea typeface="Calibri"/>
                <a:cs typeface="Calibri"/>
                <a:sym typeface="Calibri"/>
              </a:rPr>
              <a:t>Website</a:t>
            </a:r>
            <a:r>
              <a:rPr lang="en">
                <a:solidFill>
                  <a:schemeClr val="dk1"/>
                </a:solidFill>
                <a:latin typeface="Calibri"/>
                <a:ea typeface="Calibri"/>
                <a:cs typeface="Calibri"/>
                <a:sym typeface="Calibri"/>
              </a:rPr>
              <a:t>: </a:t>
            </a:r>
            <a:r>
              <a:rPr lang="en" u="sng">
                <a:solidFill>
                  <a:srgbClr val="0000FF"/>
                </a:solidFill>
                <a:latin typeface="Calibri"/>
                <a:ea typeface="Calibri"/>
                <a:cs typeface="Calibri"/>
                <a:sym typeface="Calibri"/>
                <a:hlinkClick r:id="rId3"/>
              </a:rPr>
              <a:t>support.vcu.edu/faculty</a:t>
            </a:r>
            <a:r>
              <a:rPr lang="en">
                <a:solidFill>
                  <a:schemeClr val="dk1"/>
                </a:solidFill>
                <a:latin typeface="Calibri"/>
                <a:ea typeface="Calibri"/>
                <a:cs typeface="Calibri"/>
                <a:sym typeface="Calibri"/>
              </a:rPr>
              <a:t>  </a:t>
            </a:r>
            <a:endParaRPr sz="1400">
              <a:solidFill>
                <a:schemeClr val="dk1"/>
              </a:solidFill>
            </a:endParaRPr>
          </a:p>
          <a:p>
            <a:pPr indent="0" lvl="0" marL="0" rtl="0">
              <a:lnSpc>
                <a:spcPct val="100000"/>
              </a:lnSpc>
              <a:spcBef>
                <a:spcPts val="0"/>
              </a:spcBef>
              <a:spcAft>
                <a:spcPts val="0"/>
              </a:spcAft>
              <a:buClr>
                <a:schemeClr val="dk1"/>
              </a:buClr>
              <a:buFont typeface="Arial"/>
              <a:buNone/>
            </a:pPr>
            <a:r>
              <a:t/>
            </a:r>
            <a:endParaRPr b="1">
              <a:solidFill>
                <a:schemeClr val="dk1"/>
              </a:solidFill>
              <a:latin typeface="Calibri"/>
              <a:ea typeface="Calibri"/>
              <a:cs typeface="Calibri"/>
              <a:sym typeface="Calibri"/>
            </a:endParaRPr>
          </a:p>
          <a:p>
            <a:pPr indent="0" lvl="0" marL="0" rtl="0">
              <a:lnSpc>
                <a:spcPct val="100000"/>
              </a:lnSpc>
              <a:spcBef>
                <a:spcPts val="0"/>
              </a:spcBef>
              <a:spcAft>
                <a:spcPts val="0"/>
              </a:spcAft>
              <a:buClr>
                <a:schemeClr val="dk1"/>
              </a:buClr>
              <a:buFont typeface="Arial"/>
              <a:buNone/>
            </a:pPr>
            <a:r>
              <a:rPr b="1" lang="en">
                <a:solidFill>
                  <a:schemeClr val="dk1"/>
                </a:solidFill>
                <a:latin typeface="Calibri"/>
                <a:ea typeface="Calibri"/>
                <a:cs typeface="Calibri"/>
                <a:sym typeface="Calibri"/>
              </a:rPr>
              <a:t>VCU Payroll deduction</a:t>
            </a:r>
            <a:r>
              <a:rPr lang="en">
                <a:solidFill>
                  <a:schemeClr val="dk1"/>
                </a:solidFill>
                <a:latin typeface="Calibri"/>
                <a:ea typeface="Calibri"/>
                <a:cs typeface="Calibri"/>
                <a:sym typeface="Calibri"/>
              </a:rPr>
              <a:t>:  </a:t>
            </a:r>
            <a:r>
              <a:rPr lang="en" u="sng">
                <a:solidFill>
                  <a:srgbClr val="0000FF"/>
                </a:solidFill>
                <a:latin typeface="Calibri"/>
                <a:ea typeface="Calibri"/>
                <a:cs typeface="Calibri"/>
                <a:sym typeface="Calibri"/>
                <a:hlinkClick r:id="rId4"/>
              </a:rPr>
              <a:t>support.vcu.edu/facultystaff/payrolldeduction</a:t>
            </a:r>
            <a:r>
              <a:rPr lang="en">
                <a:solidFill>
                  <a:schemeClr val="dk1"/>
                </a:solidFill>
                <a:latin typeface="Calibri"/>
                <a:ea typeface="Calibri"/>
                <a:cs typeface="Calibri"/>
                <a:sym typeface="Calibri"/>
              </a:rPr>
              <a:t> </a:t>
            </a:r>
            <a:endParaRPr>
              <a:solidFill>
                <a:schemeClr val="dk1"/>
              </a:solidFill>
              <a:latin typeface="Calibri"/>
              <a:ea typeface="Calibri"/>
              <a:cs typeface="Calibri"/>
              <a:sym typeface="Calibri"/>
            </a:endParaRPr>
          </a:p>
          <a:p>
            <a:pPr indent="0" lvl="0" marL="0" rtl="0">
              <a:lnSpc>
                <a:spcPct val="100000"/>
              </a:lnSpc>
              <a:spcBef>
                <a:spcPts val="0"/>
              </a:spcBef>
              <a:spcAft>
                <a:spcPts val="0"/>
              </a:spcAft>
              <a:buClr>
                <a:schemeClr val="dk1"/>
              </a:buClr>
              <a:buFont typeface="Arial"/>
              <a:buNone/>
            </a:pPr>
            <a:r>
              <a:rPr b="1" lang="en">
                <a:solidFill>
                  <a:schemeClr val="dk1"/>
                </a:solidFill>
                <a:latin typeface="Calibri"/>
                <a:ea typeface="Calibri"/>
                <a:cs typeface="Calibri"/>
                <a:sym typeface="Calibri"/>
              </a:rPr>
              <a:t>VCU Health Payroll deduction: </a:t>
            </a:r>
            <a:r>
              <a:rPr lang="en" u="sng">
                <a:solidFill>
                  <a:srgbClr val="0000FF"/>
                </a:solidFill>
                <a:latin typeface="Calibri"/>
                <a:ea typeface="Calibri"/>
                <a:cs typeface="Calibri"/>
                <a:sym typeface="Calibri"/>
                <a:hlinkClick r:id="rId5"/>
              </a:rPr>
              <a:t>support.vcu.edu/give/payroll/vcuhealth</a:t>
            </a:r>
            <a:r>
              <a:rPr b="1" lang="en">
                <a:solidFill>
                  <a:schemeClr val="dk1"/>
                </a:solidFill>
                <a:latin typeface="Calibri"/>
                <a:ea typeface="Calibri"/>
                <a:cs typeface="Calibri"/>
                <a:sym typeface="Calibri"/>
              </a:rPr>
              <a:t> </a:t>
            </a:r>
            <a:endParaRPr sz="1400">
              <a:solidFill>
                <a:schemeClr val="dk1"/>
              </a:solidFill>
            </a:endParaRPr>
          </a:p>
          <a:p>
            <a:pPr indent="0" lvl="0" marL="0" rtl="0">
              <a:lnSpc>
                <a:spcPct val="100000"/>
              </a:lnSpc>
              <a:spcBef>
                <a:spcPts val="0"/>
              </a:spcBef>
              <a:spcAft>
                <a:spcPts val="0"/>
              </a:spcAft>
              <a:buClr>
                <a:schemeClr val="dk1"/>
              </a:buClr>
              <a:buFont typeface="Arial"/>
              <a:buNone/>
            </a:pPr>
            <a:r>
              <a:t/>
            </a:r>
            <a:endParaRPr>
              <a:solidFill>
                <a:schemeClr val="dk1"/>
              </a:solidFill>
              <a:latin typeface="Calibri"/>
              <a:ea typeface="Calibri"/>
              <a:cs typeface="Calibri"/>
              <a:sym typeface="Calibri"/>
            </a:endParaRPr>
          </a:p>
          <a:p>
            <a:pPr indent="0" lvl="0" marL="0" rtl="0">
              <a:lnSpc>
                <a:spcPct val="100000"/>
              </a:lnSpc>
              <a:spcBef>
                <a:spcPts val="0"/>
              </a:spcBef>
              <a:spcAft>
                <a:spcPts val="0"/>
              </a:spcAft>
              <a:buClr>
                <a:schemeClr val="dk1"/>
              </a:buClr>
              <a:buFont typeface="Arial"/>
              <a:buNone/>
            </a:pPr>
            <a:r>
              <a:rPr b="1" lang="en">
                <a:solidFill>
                  <a:schemeClr val="dk1"/>
                </a:solidFill>
                <a:latin typeface="Calibri"/>
                <a:ea typeface="Calibri"/>
                <a:cs typeface="Calibri"/>
                <a:sym typeface="Calibri"/>
              </a:rPr>
              <a:t>Online giving: </a:t>
            </a:r>
            <a:r>
              <a:rPr lang="en" u="sng">
                <a:solidFill>
                  <a:srgbClr val="0000FF"/>
                </a:solidFill>
                <a:latin typeface="Calibri"/>
                <a:ea typeface="Calibri"/>
                <a:cs typeface="Calibri"/>
                <a:sym typeface="Calibri"/>
                <a:hlinkClick r:id="rId6"/>
              </a:rPr>
              <a:t>support.vcu.edu/give</a:t>
            </a:r>
            <a:r>
              <a:rPr lang="en">
                <a:solidFill>
                  <a:schemeClr val="dk1"/>
                </a:solidFill>
                <a:latin typeface="Calibri"/>
                <a:ea typeface="Calibri"/>
                <a:cs typeface="Calibri"/>
                <a:sym typeface="Calibri"/>
              </a:rPr>
              <a:t>      </a:t>
            </a:r>
            <a:endParaRPr sz="1400">
              <a:solidFill>
                <a:schemeClr val="dk1"/>
              </a:solidFill>
            </a:endParaRPr>
          </a:p>
          <a:p>
            <a:pPr indent="0" lvl="0" marL="0" rtl="0">
              <a:lnSpc>
                <a:spcPct val="100000"/>
              </a:lnSpc>
              <a:spcBef>
                <a:spcPts val="0"/>
              </a:spcBef>
              <a:spcAft>
                <a:spcPts val="0"/>
              </a:spcAft>
              <a:buClr>
                <a:schemeClr val="dk1"/>
              </a:buClr>
              <a:buFont typeface="Arial"/>
              <a:buNone/>
            </a:pPr>
            <a:r>
              <a:t/>
            </a:r>
            <a:endParaRPr>
              <a:solidFill>
                <a:schemeClr val="dk1"/>
              </a:solidFill>
              <a:latin typeface="Calibri"/>
              <a:ea typeface="Calibri"/>
              <a:cs typeface="Calibri"/>
              <a:sym typeface="Calibri"/>
            </a:endParaRPr>
          </a:p>
          <a:p>
            <a:pPr indent="0" lvl="0" marL="0" rtl="0">
              <a:lnSpc>
                <a:spcPct val="100000"/>
              </a:lnSpc>
              <a:spcBef>
                <a:spcPts val="0"/>
              </a:spcBef>
              <a:spcAft>
                <a:spcPts val="0"/>
              </a:spcAft>
              <a:buClr>
                <a:schemeClr val="dk1"/>
              </a:buClr>
              <a:buFont typeface="Arial"/>
              <a:buNone/>
            </a:pPr>
            <a:r>
              <a:rPr b="1" lang="en">
                <a:solidFill>
                  <a:schemeClr val="dk1"/>
                </a:solidFill>
                <a:latin typeface="Calibri"/>
                <a:ea typeface="Calibri"/>
                <a:cs typeface="Calibri"/>
                <a:sym typeface="Calibri"/>
              </a:rPr>
              <a:t>Contacts</a:t>
            </a:r>
            <a:r>
              <a:rPr lang="en">
                <a:solidFill>
                  <a:schemeClr val="dk1"/>
                </a:solidFill>
                <a:latin typeface="Calibri"/>
                <a:ea typeface="Calibri"/>
                <a:cs typeface="Calibri"/>
                <a:sym typeface="Calibri"/>
              </a:rPr>
              <a:t>: </a:t>
            </a:r>
            <a:endParaRPr sz="1400">
              <a:solidFill>
                <a:schemeClr val="dk1"/>
              </a:solidFill>
            </a:endParaRPr>
          </a:p>
          <a:p>
            <a:pPr indent="0" lvl="0" marL="0" rtl="0">
              <a:lnSpc>
                <a:spcPct val="100000"/>
              </a:lnSpc>
              <a:spcBef>
                <a:spcPts val="0"/>
              </a:spcBef>
              <a:spcAft>
                <a:spcPts val="0"/>
              </a:spcAft>
              <a:buClr>
                <a:schemeClr val="dk1"/>
              </a:buClr>
              <a:buFont typeface="Arial"/>
              <a:buNone/>
            </a:pPr>
            <a:r>
              <a:rPr b="1" lang="en">
                <a:solidFill>
                  <a:schemeClr val="dk1"/>
                </a:solidFill>
                <a:latin typeface="Calibri"/>
                <a:ea typeface="Calibri"/>
                <a:cs typeface="Calibri"/>
                <a:sym typeface="Calibri"/>
              </a:rPr>
              <a:t>Mike Andrews </a:t>
            </a:r>
            <a:r>
              <a:rPr lang="en">
                <a:solidFill>
                  <a:schemeClr val="dk1"/>
                </a:solidFill>
                <a:latin typeface="Calibri"/>
                <a:ea typeface="Calibri"/>
                <a:cs typeface="Calibri"/>
                <a:sym typeface="Calibri"/>
              </a:rPr>
              <a:t>(M.S.’05/E), executive director of annual giving, </a:t>
            </a:r>
            <a:r>
              <a:rPr lang="en" u="sng">
                <a:solidFill>
                  <a:srgbClr val="0000FF"/>
                </a:solidFill>
                <a:latin typeface="Calibri"/>
                <a:ea typeface="Calibri"/>
                <a:cs typeface="Calibri"/>
                <a:sym typeface="Calibri"/>
                <a:hlinkClick r:id="rId7"/>
              </a:rPr>
              <a:t>andrewsmp@vcu.edu</a:t>
            </a:r>
            <a:r>
              <a:rPr lang="en">
                <a:solidFill>
                  <a:schemeClr val="dk1"/>
                </a:solidFill>
                <a:latin typeface="Calibri"/>
                <a:ea typeface="Calibri"/>
                <a:cs typeface="Calibri"/>
                <a:sym typeface="Calibri"/>
              </a:rPr>
              <a:t>, (804) 828-0236</a:t>
            </a:r>
            <a:endParaRPr>
              <a:solidFill>
                <a:schemeClr val="dk1"/>
              </a:solidFill>
              <a:latin typeface="Calibri"/>
              <a:ea typeface="Calibri"/>
              <a:cs typeface="Calibri"/>
              <a:sym typeface="Calibri"/>
            </a:endParaRPr>
          </a:p>
          <a:p>
            <a:pPr indent="0" lvl="0" marL="0" rtl="0">
              <a:lnSpc>
                <a:spcPct val="100000"/>
              </a:lnSpc>
              <a:spcBef>
                <a:spcPts val="0"/>
              </a:spcBef>
              <a:spcAft>
                <a:spcPts val="0"/>
              </a:spcAft>
              <a:buClr>
                <a:schemeClr val="dk1"/>
              </a:buClr>
              <a:buFont typeface="Arial"/>
              <a:buNone/>
            </a:pPr>
            <a:r>
              <a:rPr b="1" lang="en">
                <a:solidFill>
                  <a:schemeClr val="dk1"/>
                </a:solidFill>
                <a:latin typeface="Calibri"/>
                <a:ea typeface="Calibri"/>
                <a:cs typeface="Calibri"/>
                <a:sym typeface="Calibri"/>
              </a:rPr>
              <a:t>Rich Spain </a:t>
            </a:r>
            <a:r>
              <a:rPr lang="en">
                <a:solidFill>
                  <a:schemeClr val="dk1"/>
                </a:solidFill>
                <a:latin typeface="Calibri"/>
                <a:ea typeface="Calibri"/>
                <a:cs typeface="Calibri"/>
                <a:sym typeface="Calibri"/>
              </a:rPr>
              <a:t>(M.S.’13/E), leadership engagement officer, </a:t>
            </a:r>
            <a:r>
              <a:rPr lang="en" u="sng">
                <a:solidFill>
                  <a:srgbClr val="0000FF"/>
                </a:solidFill>
                <a:latin typeface="Calibri"/>
                <a:ea typeface="Calibri"/>
                <a:cs typeface="Calibri"/>
                <a:sym typeface="Calibri"/>
                <a:hlinkClick r:id="rId8"/>
              </a:rPr>
              <a:t>spainrt@vcu.edu</a:t>
            </a:r>
            <a:r>
              <a:rPr lang="en">
                <a:solidFill>
                  <a:schemeClr val="dk1"/>
                </a:solidFill>
                <a:latin typeface="Calibri"/>
                <a:ea typeface="Calibri"/>
                <a:cs typeface="Calibri"/>
                <a:sym typeface="Calibri"/>
              </a:rPr>
              <a:t>,</a:t>
            </a:r>
            <a:br>
              <a:rPr lang="en">
                <a:solidFill>
                  <a:schemeClr val="dk1"/>
                </a:solidFill>
                <a:latin typeface="Calibri"/>
                <a:ea typeface="Calibri"/>
                <a:cs typeface="Calibri"/>
                <a:sym typeface="Calibri"/>
              </a:rPr>
            </a:br>
            <a:r>
              <a:rPr lang="en">
                <a:solidFill>
                  <a:schemeClr val="dk1"/>
                </a:solidFill>
                <a:latin typeface="Calibri"/>
                <a:ea typeface="Calibri"/>
                <a:cs typeface="Calibri"/>
                <a:sym typeface="Calibri"/>
              </a:rPr>
              <a:t>(804) 828-6502</a:t>
            </a:r>
            <a:endParaRPr/>
          </a:p>
        </p:txBody>
      </p:sp>
      <p:pic>
        <p:nvPicPr>
          <p:cNvPr id="92" name="Shape 92"/>
          <p:cNvPicPr preferRelativeResize="0"/>
          <p:nvPr/>
        </p:nvPicPr>
        <p:blipFill rotWithShape="1">
          <a:blip r:embed="rId9">
            <a:alphaModFix/>
          </a:blip>
          <a:srcRect b="0" l="0" r="0" t="0"/>
          <a:stretch/>
        </p:blipFill>
        <p:spPr>
          <a:xfrm>
            <a:off x="1111391" y="267201"/>
            <a:ext cx="6414362" cy="53453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